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7" roundtripDataSignature="AMtx7mg3zGfE1pTrSkRFqkisGioon4le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3.png>
</file>

<file path=ppt/media/image14.png>
</file>

<file path=ppt/media/image16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7.png>
</file>

<file path=ppt/media/image38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mailto:cariglia@mit.edu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Questions, comments: </a:t>
            </a:r>
            <a:r>
              <a:rPr lang="en" u="sng">
                <a:solidFill>
                  <a:schemeClr val="hlink"/>
                </a:solidFill>
                <a:hlinkClick r:id="rId2"/>
              </a:rPr>
              <a:t>cariglia@mit.edu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Add NSF logo and a meeting logo?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5" Type="http://schemas.openxmlformats.org/officeDocument/2006/relationships/image" Target="../media/image3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3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jp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29.png"/><Relationship Id="rId5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kcariglia.github.io/PyHC2024/pyhc_demo.ipynb" TargetMode="External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11" Type="http://schemas.openxmlformats.org/officeDocument/2006/relationships/image" Target="../media/image1.png"/><Relationship Id="rId10" Type="http://schemas.openxmlformats.org/officeDocument/2006/relationships/image" Target="../media/image14.png"/><Relationship Id="rId9" Type="http://schemas.openxmlformats.org/officeDocument/2006/relationships/image" Target="../media/image13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16.png"/><Relationship Id="rId8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10" Type="http://schemas.openxmlformats.org/officeDocument/2006/relationships/image" Target="../media/image1.png"/><Relationship Id="rId9" Type="http://schemas.openxmlformats.org/officeDocument/2006/relationships/image" Target="../media/image14.png"/><Relationship Id="rId5" Type="http://schemas.openxmlformats.org/officeDocument/2006/relationships/image" Target="../media/image7.png"/><Relationship Id="rId6" Type="http://schemas.openxmlformats.org/officeDocument/2006/relationships/image" Target="../media/image16.png"/><Relationship Id="rId7" Type="http://schemas.openxmlformats.org/officeDocument/2006/relationships/image" Target="../media/image11.png"/><Relationship Id="rId8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8.png"/><Relationship Id="rId4" Type="http://schemas.openxmlformats.org/officeDocument/2006/relationships/image" Target="../media/image2.png"/><Relationship Id="rId5" Type="http://schemas.openxmlformats.org/officeDocument/2006/relationships/image" Target="../media/image22.png"/><Relationship Id="rId6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11" Type="http://schemas.openxmlformats.org/officeDocument/2006/relationships/image" Target="../media/image13.png"/><Relationship Id="rId10" Type="http://schemas.openxmlformats.org/officeDocument/2006/relationships/image" Target="../media/image1.png"/><Relationship Id="rId9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6.png"/><Relationship Id="rId7" Type="http://schemas.openxmlformats.org/officeDocument/2006/relationships/image" Target="../media/image14.png"/><Relationship Id="rId8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27.png"/><Relationship Id="rId6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10119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980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Using the Madrigal Database for Atmospheric Science</a:t>
            </a:r>
            <a:endParaRPr b="1" sz="3980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32397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Katherine Cariglia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MIT Haystack Observatory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1818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cariglia@mit.edu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 txBox="1"/>
          <p:nvPr/>
        </p:nvSpPr>
        <p:spPr>
          <a:xfrm>
            <a:off x="5471100" y="4702800"/>
            <a:ext cx="3672900" cy="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2024 PyHC Summer School, Boulder, CO</a:t>
            </a:r>
            <a:endParaRPr b="0" i="0" sz="15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8" name="Google Shape;5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3300" y="0"/>
            <a:ext cx="1410700" cy="141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" y="0"/>
            <a:ext cx="1403638" cy="1410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1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"/>
          <p:cNvSpPr txBox="1"/>
          <p:nvPr>
            <p:ph type="title"/>
          </p:nvPr>
        </p:nvSpPr>
        <p:spPr>
          <a:xfrm>
            <a:off x="311700" y="208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In What Formats Can Users Get Madrigal Data?</a:t>
            </a:r>
            <a:endParaRPr b="1" sz="2420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6" name="Google Shape;216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Underlying format: HDF5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Output formats: HDF5, netCDF4, ascii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All output formats contain both observed and derived parameters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17" name="Google Shape;21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0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10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 txBox="1"/>
          <p:nvPr>
            <p:ph type="title"/>
          </p:nvPr>
        </p:nvSpPr>
        <p:spPr>
          <a:xfrm>
            <a:off x="311700" y="232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Using Madrigal - Rules of the Road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4" name="Google Shape;224;p11"/>
          <p:cNvSpPr txBox="1"/>
          <p:nvPr>
            <p:ph idx="1" type="body"/>
          </p:nvPr>
        </p:nvSpPr>
        <p:spPr>
          <a:xfrm>
            <a:off x="311713" y="8053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If you wish to use Madrigal data in a paper or talk, </a:t>
            </a:r>
            <a:r>
              <a:rPr b="1" lang="en">
                <a:latin typeface="Georgia"/>
                <a:ea typeface="Georgia"/>
                <a:cs typeface="Georgia"/>
                <a:sym typeface="Georgia"/>
              </a:rPr>
              <a:t>please contact the PI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PI for every experiment listed on data download page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25" name="Google Shape;22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02538" y="1593400"/>
            <a:ext cx="2538936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11"/>
          <p:cNvSpPr txBox="1"/>
          <p:nvPr/>
        </p:nvSpPr>
        <p:spPr>
          <a:xfrm>
            <a:off x="4781725" y="2005475"/>
            <a:ext cx="12504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Grant funding</a:t>
            </a:r>
            <a:endParaRPr b="0" i="0" sz="12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8" name="Google Shape;228;p11"/>
          <p:cNvSpPr txBox="1"/>
          <p:nvPr/>
        </p:nvSpPr>
        <p:spPr>
          <a:xfrm>
            <a:off x="3228900" y="4144775"/>
            <a:ext cx="11523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chemeClr val="lt1"/>
                </a:solidFill>
                <a:highlight>
                  <a:srgbClr val="666666"/>
                </a:highlight>
                <a:latin typeface="Georgia"/>
                <a:ea typeface="Georgia"/>
                <a:cs typeface="Georgia"/>
                <a:sym typeface="Georgia"/>
              </a:rPr>
              <a:t>The PI whose data you used without permission or acknowledgement</a:t>
            </a:r>
            <a:endParaRPr b="0" i="0" sz="900" u="none" cap="none" strike="noStrike">
              <a:solidFill>
                <a:schemeClr val="lt1"/>
              </a:solidFill>
              <a:highlight>
                <a:srgbClr val="666666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9" name="Google Shape;229;p11"/>
          <p:cNvSpPr txBox="1"/>
          <p:nvPr/>
        </p:nvSpPr>
        <p:spPr>
          <a:xfrm>
            <a:off x="5209400" y="3622475"/>
            <a:ext cx="9564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Grant funding</a:t>
            </a:r>
            <a:endParaRPr b="0" i="0" sz="12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0" name="Google Shape;230;p11"/>
          <p:cNvSpPr txBox="1"/>
          <p:nvPr/>
        </p:nvSpPr>
        <p:spPr>
          <a:xfrm>
            <a:off x="6213100" y="2508825"/>
            <a:ext cx="2217900" cy="21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Use of data without informing the PI may lead to bad luck with grant writing-- don’t let this happen to you!</a:t>
            </a:r>
            <a:endParaRPr b="0" i="0" sz="14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1" name="Google Shape;231;p11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11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2"/>
          <p:cNvSpPr txBox="1"/>
          <p:nvPr>
            <p:ph type="title"/>
          </p:nvPr>
        </p:nvSpPr>
        <p:spPr>
          <a:xfrm>
            <a:off x="311700" y="130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Using Madrigal - Web or API Access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7" name="Google Shape;237;p12"/>
          <p:cNvSpPr txBox="1"/>
          <p:nvPr>
            <p:ph idx="1" type="body"/>
          </p:nvPr>
        </p:nvSpPr>
        <p:spPr>
          <a:xfrm>
            <a:off x="954475" y="1257200"/>
            <a:ext cx="19215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en" sz="1729">
                <a:latin typeface="Georgia"/>
                <a:ea typeface="Georgia"/>
                <a:cs typeface="Georgia"/>
                <a:sym typeface="Georgia"/>
              </a:rPr>
              <a:t>Web Interface</a:t>
            </a:r>
            <a:endParaRPr b="1" sz="1729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6169650" y="1257200"/>
            <a:ext cx="2270400" cy="13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Web Services API</a:t>
            </a:r>
            <a:endParaRPr b="1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Python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Matlab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IDL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9" name="Google Shape;239;p12"/>
          <p:cNvSpPr txBox="1"/>
          <p:nvPr/>
        </p:nvSpPr>
        <p:spPr>
          <a:xfrm>
            <a:off x="858900" y="3065850"/>
            <a:ext cx="7426200" cy="16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Create scripts using the MadrigalWeb API for all your data needs!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Faster downloads compared to web interface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Data flexibility - filter data by desired parameters/derived parameters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0" name="Google Shape;240;p12"/>
          <p:cNvSpPr txBox="1"/>
          <p:nvPr/>
        </p:nvSpPr>
        <p:spPr>
          <a:xfrm>
            <a:off x="211075" y="2391175"/>
            <a:ext cx="34083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Typical use case: data discovery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41" name="Google Shape;24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2"/>
          <p:cNvPicPr preferRelativeResize="0"/>
          <p:nvPr/>
        </p:nvPicPr>
        <p:blipFill rotWithShape="1">
          <a:blip r:embed="rId4">
            <a:alphaModFix/>
          </a:blip>
          <a:srcRect b="72862" l="4067" r="4087" t="0"/>
          <a:stretch/>
        </p:blipFill>
        <p:spPr>
          <a:xfrm>
            <a:off x="152550" y="1673877"/>
            <a:ext cx="3525350" cy="66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2"/>
          <p:cNvPicPr preferRelativeResize="0"/>
          <p:nvPr/>
        </p:nvPicPr>
        <p:blipFill rotWithShape="1">
          <a:blip r:embed="rId5">
            <a:alphaModFix/>
          </a:blip>
          <a:srcRect b="16039" l="17868" r="16219" t="16052"/>
          <a:stretch/>
        </p:blipFill>
        <p:spPr>
          <a:xfrm>
            <a:off x="3758975" y="849375"/>
            <a:ext cx="1626050" cy="16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2"/>
          <p:cNvSpPr txBox="1"/>
          <p:nvPr>
            <p:ph idx="1" type="body"/>
          </p:nvPr>
        </p:nvSpPr>
        <p:spPr>
          <a:xfrm>
            <a:off x="4235250" y="646675"/>
            <a:ext cx="673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7647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User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5" name="Google Shape;245;p12"/>
          <p:cNvSpPr/>
          <p:nvPr/>
        </p:nvSpPr>
        <p:spPr>
          <a:xfrm flipH="1" rot="-562272">
            <a:off x="3048674" y="1331493"/>
            <a:ext cx="930417" cy="22041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2"/>
          <p:cNvSpPr/>
          <p:nvPr/>
        </p:nvSpPr>
        <p:spPr>
          <a:xfrm flipH="1" rot="1248801">
            <a:off x="5180381" y="1331423"/>
            <a:ext cx="930416" cy="220579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2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12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3"/>
          <p:cNvSpPr txBox="1"/>
          <p:nvPr>
            <p:ph type="title"/>
          </p:nvPr>
        </p:nvSpPr>
        <p:spPr>
          <a:xfrm>
            <a:off x="311700" y="199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Installation of API(s)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3" name="Google Shape;253;p13"/>
          <p:cNvSpPr txBox="1"/>
          <p:nvPr>
            <p:ph idx="1" type="body"/>
          </p:nvPr>
        </p:nvSpPr>
        <p:spPr>
          <a:xfrm>
            <a:off x="1918500" y="4125775"/>
            <a:ext cx="53070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rPr lang="en" u="sng">
                <a:latin typeface="Georgia"/>
                <a:ea typeface="Georgia"/>
                <a:cs typeface="Georgia"/>
                <a:sym typeface="Georgia"/>
              </a:rPr>
              <a:t>http://cedar.openmadrigal.org/madrigalDownload</a:t>
            </a:r>
            <a:endParaRPr u="sng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54" name="Google Shape;254;p13"/>
          <p:cNvPicPr preferRelativeResize="0"/>
          <p:nvPr/>
        </p:nvPicPr>
        <p:blipFill rotWithShape="1">
          <a:blip r:embed="rId3">
            <a:alphaModFix/>
          </a:blip>
          <a:srcRect b="43488" l="1681" r="2788" t="9883"/>
          <a:stretch/>
        </p:blipFill>
        <p:spPr>
          <a:xfrm>
            <a:off x="907325" y="1108362"/>
            <a:ext cx="7329349" cy="305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3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13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57" name="Google Shape;257;p13"/>
          <p:cNvSpPr txBox="1"/>
          <p:nvPr/>
        </p:nvSpPr>
        <p:spPr>
          <a:xfrm>
            <a:off x="907350" y="739275"/>
            <a:ext cx="73293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MadrigalWeb available via pip, or you can download source</a:t>
            </a:r>
            <a:endParaRPr b="0" i="0" sz="16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4"/>
          <p:cNvSpPr txBox="1"/>
          <p:nvPr>
            <p:ph type="title"/>
          </p:nvPr>
        </p:nvSpPr>
        <p:spPr>
          <a:xfrm>
            <a:off x="311700" y="216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Use Cases for the API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63" name="Google Shape;263;p14"/>
          <p:cNvPicPr preferRelativeResize="0"/>
          <p:nvPr/>
        </p:nvPicPr>
        <p:blipFill rotWithShape="1">
          <a:blip r:embed="rId3">
            <a:alphaModFix/>
          </a:blip>
          <a:srcRect b="29797" l="8941" r="13837" t="22480"/>
          <a:stretch/>
        </p:blipFill>
        <p:spPr>
          <a:xfrm>
            <a:off x="815100" y="832200"/>
            <a:ext cx="7513797" cy="26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4"/>
          <p:cNvSpPr txBox="1"/>
          <p:nvPr/>
        </p:nvSpPr>
        <p:spPr>
          <a:xfrm>
            <a:off x="752175" y="3486000"/>
            <a:ext cx="21183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globalDownload</a:t>
            </a:r>
            <a:endParaRPr b="1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6" name="Google Shape;266;p14"/>
          <p:cNvSpPr txBox="1"/>
          <p:nvPr/>
        </p:nvSpPr>
        <p:spPr>
          <a:xfrm>
            <a:off x="3969925" y="3915300"/>
            <a:ext cx="17238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globalIsprint</a:t>
            </a:r>
            <a:endParaRPr b="1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7" name="Google Shape;267;p14"/>
          <p:cNvSpPr txBox="1"/>
          <p:nvPr/>
        </p:nvSpPr>
        <p:spPr>
          <a:xfrm>
            <a:off x="6807300" y="3486000"/>
            <a:ext cx="13668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Use APIs</a:t>
            </a:r>
            <a:endParaRPr b="1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8" name="Google Shape;268;p14"/>
          <p:cNvSpPr/>
          <p:nvPr/>
        </p:nvSpPr>
        <p:spPr>
          <a:xfrm>
            <a:off x="1612250" y="2911950"/>
            <a:ext cx="149400" cy="62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4"/>
          <p:cNvSpPr/>
          <p:nvPr/>
        </p:nvSpPr>
        <p:spPr>
          <a:xfrm>
            <a:off x="4729650" y="3366300"/>
            <a:ext cx="149400" cy="62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4"/>
          <p:cNvSpPr/>
          <p:nvPr/>
        </p:nvSpPr>
        <p:spPr>
          <a:xfrm>
            <a:off x="7375125" y="2911950"/>
            <a:ext cx="149400" cy="629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4"/>
          <p:cNvSpPr/>
          <p:nvPr/>
        </p:nvSpPr>
        <p:spPr>
          <a:xfrm>
            <a:off x="745250" y="954600"/>
            <a:ext cx="5027400" cy="3470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4"/>
          <p:cNvSpPr txBox="1"/>
          <p:nvPr/>
        </p:nvSpPr>
        <p:spPr>
          <a:xfrm>
            <a:off x="1005750" y="4000950"/>
            <a:ext cx="32166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CC0000"/>
                </a:solidFill>
                <a:latin typeface="Georgia"/>
                <a:ea typeface="Georgia"/>
                <a:cs typeface="Georgia"/>
                <a:sym typeface="Georgia"/>
              </a:rPr>
              <a:t>Just use the web interface!</a:t>
            </a:r>
            <a:endParaRPr b="0" i="0" sz="1800" u="none" cap="none" strike="noStrike">
              <a:solidFill>
                <a:srgbClr val="CC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3" name="Google Shape;273;p14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14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5"/>
          <p:cNvSpPr txBox="1"/>
          <p:nvPr>
            <p:ph type="title"/>
          </p:nvPr>
        </p:nvSpPr>
        <p:spPr>
          <a:xfrm>
            <a:off x="311700" y="98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Download Scripts Generated by Web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9" name="Google Shape;279;p15"/>
          <p:cNvSpPr txBox="1"/>
          <p:nvPr>
            <p:ph idx="1" type="body"/>
          </p:nvPr>
        </p:nvSpPr>
        <p:spPr>
          <a:xfrm>
            <a:off x="399250" y="813588"/>
            <a:ext cx="3486900" cy="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No need to read documentation!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80" name="Google Shape;280;p15"/>
          <p:cNvPicPr preferRelativeResize="0"/>
          <p:nvPr/>
        </p:nvPicPr>
        <p:blipFill rotWithShape="1">
          <a:blip r:embed="rId3">
            <a:alphaModFix/>
          </a:blip>
          <a:srcRect b="9720" l="9362" r="8937" t="33395"/>
          <a:stretch/>
        </p:blipFill>
        <p:spPr>
          <a:xfrm>
            <a:off x="4286250" y="839075"/>
            <a:ext cx="4786974" cy="336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274" y="1470300"/>
            <a:ext cx="4038850" cy="1604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5"/>
          <p:cNvSpPr txBox="1"/>
          <p:nvPr/>
        </p:nvSpPr>
        <p:spPr>
          <a:xfrm>
            <a:off x="196625" y="3145875"/>
            <a:ext cx="3767100" cy="16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First, </a:t>
            </a:r>
            <a:r>
              <a:rPr b="0" i="0" lang="en" sz="1800" u="none" cap="none" strike="noStrike">
                <a:solidFill>
                  <a:srgbClr val="CC0000"/>
                </a:solidFill>
                <a:latin typeface="Georgia"/>
                <a:ea typeface="Georgia"/>
                <a:cs typeface="Georgia"/>
                <a:sym typeface="Georgia"/>
              </a:rPr>
              <a:t>create a command</a:t>
            </a:r>
            <a:endParaRPr b="0" i="0" sz="1800" u="none" cap="none" strike="noStrike">
              <a:solidFill>
                <a:srgbClr val="CC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Next, download set of files </a:t>
            </a:r>
            <a:r>
              <a:rPr b="0" i="0" lang="en" sz="1800" u="none" cap="none" strike="noStrike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as is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or </a:t>
            </a:r>
            <a:r>
              <a:rPr b="0" i="0" lang="en" sz="1800" u="none" cap="none" strike="noStrike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with selected parameters/filters</a:t>
            </a:r>
            <a:endParaRPr b="0" i="0" sz="1800" u="none" cap="none" strike="noStrike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3" name="Google Shape;283;p15"/>
          <p:cNvSpPr/>
          <p:nvPr/>
        </p:nvSpPr>
        <p:spPr>
          <a:xfrm>
            <a:off x="1013525" y="2052675"/>
            <a:ext cx="1864800" cy="220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5"/>
          <p:cNvSpPr/>
          <p:nvPr/>
        </p:nvSpPr>
        <p:spPr>
          <a:xfrm>
            <a:off x="1808875" y="2406600"/>
            <a:ext cx="1989900" cy="220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5"/>
          <p:cNvSpPr/>
          <p:nvPr/>
        </p:nvSpPr>
        <p:spPr>
          <a:xfrm>
            <a:off x="196625" y="2445925"/>
            <a:ext cx="1557300" cy="180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5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15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"/>
          <p:cNvSpPr txBox="1"/>
          <p:nvPr>
            <p:ph type="title"/>
          </p:nvPr>
        </p:nvSpPr>
        <p:spPr>
          <a:xfrm>
            <a:off x="311700" y="327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MadrigalWeb API Jupyter Notebook Example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3" name="Google Shape;29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The Jupyter notebook used for this exercise can be found at: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https://kcariglia.github.io/PyHC2024/pyhc_demo.ipynb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94" name="Google Shape;29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6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16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title"/>
          </p:nvPr>
        </p:nvSpPr>
        <p:spPr>
          <a:xfrm>
            <a:off x="311700" y="219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Madrigal Derivation Engine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1" name="Google Shape;301;p17"/>
          <p:cNvSpPr txBox="1"/>
          <p:nvPr>
            <p:ph idx="1" type="body"/>
          </p:nvPr>
        </p:nvSpPr>
        <p:spPr>
          <a:xfrm>
            <a:off x="358900" y="792025"/>
            <a:ext cx="4348200" cy="3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Standardization of file parameters allows the existence of the derivation engine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All parameters have corresponding uncertainty parameters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Independent parameters built into standard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Derived parameters appear in file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Derivation engine determines which parameters can be derived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New derived parameters easy to implement in C or Fortran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02" name="Google Shape;302;p17"/>
          <p:cNvPicPr preferRelativeResize="0"/>
          <p:nvPr/>
        </p:nvPicPr>
        <p:blipFill rotWithShape="1">
          <a:blip r:embed="rId3">
            <a:alphaModFix/>
          </a:blip>
          <a:srcRect b="70079" l="24350" r="29363" t="9247"/>
          <a:stretch/>
        </p:blipFill>
        <p:spPr>
          <a:xfrm>
            <a:off x="5497425" y="132800"/>
            <a:ext cx="3470624" cy="155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7"/>
          <p:cNvPicPr preferRelativeResize="0"/>
          <p:nvPr/>
        </p:nvPicPr>
        <p:blipFill rotWithShape="1">
          <a:blip r:embed="rId4">
            <a:alphaModFix/>
          </a:blip>
          <a:srcRect b="23384" l="2449" r="2959" t="8518"/>
          <a:stretch/>
        </p:blipFill>
        <p:spPr>
          <a:xfrm>
            <a:off x="4890850" y="1879650"/>
            <a:ext cx="4077201" cy="309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7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17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8"/>
          <p:cNvSpPr txBox="1"/>
          <p:nvPr>
            <p:ph type="title"/>
          </p:nvPr>
        </p:nvSpPr>
        <p:spPr>
          <a:xfrm>
            <a:off x="311700" y="181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Types of Derived Parameters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1" name="Google Shape;311;p18"/>
          <p:cNvSpPr txBox="1"/>
          <p:nvPr>
            <p:ph idx="1" type="body"/>
          </p:nvPr>
        </p:nvSpPr>
        <p:spPr>
          <a:xfrm>
            <a:off x="571250" y="1017725"/>
            <a:ext cx="304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Space and time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Local time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Shadow height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Geophysical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Kp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Dst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Imf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F10.7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4352300" y="1017725"/>
            <a:ext cx="408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Magnetic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Bmag, mag conjugate lat + lon, Tsyganenko magnetic equatorial plane intercept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Models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MSIS - neutral atmosphere model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18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IRI - International Reference Ionosphere model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Other Models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1718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NATEC - North American Total Electron Content model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18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Empirical ISR - developed at MIT Haystack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13" name="Google Shape;31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8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18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title"/>
          </p:nvPr>
        </p:nvSpPr>
        <p:spPr>
          <a:xfrm>
            <a:off x="311700" y="1225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20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How to Get Your Instrument’s Data into Madrigal</a:t>
            </a:r>
            <a:endParaRPr b="1" sz="2320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0" name="Google Shape;320;p19"/>
          <p:cNvSpPr txBox="1"/>
          <p:nvPr>
            <p:ph idx="1" type="body"/>
          </p:nvPr>
        </p:nvSpPr>
        <p:spPr>
          <a:xfrm>
            <a:off x="311700" y="851775"/>
            <a:ext cx="4102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Method 1: Send data to CEDAR Madrigal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Send data, documentation, and summary plots to MIT Haystack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Loading program written by MIT Haystack, verified by you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Add new data in batches or via automated upload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21" name="Google Shape;32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19"/>
          <p:cNvSpPr txBox="1"/>
          <p:nvPr>
            <p:ph idx="1" type="body"/>
          </p:nvPr>
        </p:nvSpPr>
        <p:spPr>
          <a:xfrm>
            <a:off x="4572000" y="863550"/>
            <a:ext cx="4102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Method 2: Set up your own Madrigal site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MIT Haystack will help with installation and loading programs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You control when the data is uploaded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Automated backup to CEDAR Madrigal site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3" name="Google Shape;323;p19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19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311700" y="1592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Introduction: the CEDAR Madrigal Database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2"/>
          <p:cNvSpPr txBox="1"/>
          <p:nvPr>
            <p:ph idx="1" type="body"/>
          </p:nvPr>
        </p:nvSpPr>
        <p:spPr>
          <a:xfrm>
            <a:off x="311700" y="846550"/>
            <a:ext cx="8520600" cy="3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40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2272">
                <a:latin typeface="Georgia"/>
                <a:ea typeface="Georgia"/>
                <a:cs typeface="Georgia"/>
                <a:sym typeface="Georgia"/>
              </a:rPr>
              <a:t>CEDAR is a research community investigating the near-Earth space environment</a:t>
            </a:r>
            <a:endParaRPr sz="2272">
              <a:latin typeface="Georgia"/>
              <a:ea typeface="Georgia"/>
              <a:cs typeface="Georgia"/>
              <a:sym typeface="Georgia"/>
            </a:endParaRPr>
          </a:p>
          <a:p>
            <a:pPr indent="-340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2272">
                <a:latin typeface="Georgia"/>
                <a:ea typeface="Georgia"/>
                <a:cs typeface="Georgia"/>
                <a:sym typeface="Georgia"/>
              </a:rPr>
              <a:t>CEDAR Madrigal database is a community resource for upper atmospheric science data from various ground and space-based instruments from around the world</a:t>
            </a:r>
            <a:endParaRPr sz="2272">
              <a:latin typeface="Georgia"/>
              <a:ea typeface="Georgia"/>
              <a:cs typeface="Georgia"/>
              <a:sym typeface="Georgia"/>
            </a:endParaRPr>
          </a:p>
          <a:p>
            <a:pPr indent="-340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2272">
                <a:latin typeface="Georgia"/>
                <a:ea typeface="Georgia"/>
                <a:cs typeface="Georgia"/>
                <a:sym typeface="Georgia"/>
              </a:rPr>
              <a:t>MIT Haystack Observatory Atmospheric and Geospace Science Group maintains the CEDAR Madrigal database</a:t>
            </a:r>
            <a:endParaRPr sz="2272">
              <a:latin typeface="Georgia"/>
              <a:ea typeface="Georgia"/>
              <a:cs typeface="Georgia"/>
              <a:sym typeface="Georgia"/>
            </a:endParaRPr>
          </a:p>
          <a:p>
            <a:pPr indent="-3404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2272">
                <a:latin typeface="Georgia"/>
                <a:ea typeface="Georgia"/>
                <a:cs typeface="Georgia"/>
                <a:sym typeface="Georgia"/>
              </a:rPr>
              <a:t>Madrigal is part of Millstone Hill Geospace Facility - supported by NSF</a:t>
            </a:r>
            <a:endParaRPr sz="2272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ct val="129032"/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7" name="Google Shape;6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39422" y="4234375"/>
            <a:ext cx="904575" cy="9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2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>
            <p:ph type="title"/>
          </p:nvPr>
        </p:nvSpPr>
        <p:spPr>
          <a:xfrm>
            <a:off x="311700" y="295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Future Work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29" name="Google Shape;32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0"/>
          <p:cNvSpPr txBox="1"/>
          <p:nvPr/>
        </p:nvSpPr>
        <p:spPr>
          <a:xfrm>
            <a:off x="461650" y="904650"/>
            <a:ext cx="7797000" cy="3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Import Madrigal Subversion repository to Github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Unit testing for Madrigal and MadrigalWeb API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Make MadrigalWeb conform to HelioPy coding standards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Python implementation of derived parameters - move away from C and Fortran (where possible)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Include geographic bounds of experiment data in metadata, would support SPASE data model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Char char="●"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MadrigalWeb available via Conda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1" name="Google Shape;331;p20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20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980000"/>
                </a:solidFill>
                <a:latin typeface="Verdana"/>
                <a:ea typeface="Verdana"/>
                <a:cs typeface="Verdana"/>
                <a:sym typeface="Verdana"/>
              </a:rPr>
              <a:t>Thank you for listening! </a:t>
            </a:r>
            <a:endParaRPr b="1">
              <a:solidFill>
                <a:srgbClr val="98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7" name="Google Shape;33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Many thanks to the organizers of this workshop for supporting early career researchers (such as myself!)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Any questions? Please contact at cariglia@mit.edu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38" name="Google Shape;3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73650" y="4273150"/>
            <a:ext cx="870350" cy="8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1"/>
          <p:cNvSpPr txBox="1"/>
          <p:nvPr/>
        </p:nvSpPr>
        <p:spPr>
          <a:xfrm>
            <a:off x="8862725" y="0"/>
            <a:ext cx="3954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21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/>
          <p:nvPr/>
        </p:nvSpPr>
        <p:spPr>
          <a:xfrm>
            <a:off x="7552350" y="1647675"/>
            <a:ext cx="1473300" cy="1506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5916350" y="717325"/>
            <a:ext cx="1473300" cy="1506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5950600" y="3048788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3678363" y="3976350"/>
            <a:ext cx="1753800" cy="109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1824488" y="2881875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3819025" y="717325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1824600" y="723550"/>
            <a:ext cx="1397100" cy="1384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 txBox="1"/>
          <p:nvPr>
            <p:ph type="title"/>
          </p:nvPr>
        </p:nvSpPr>
        <p:spPr>
          <a:xfrm>
            <a:off x="311700" y="93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Madrigal: A Distributed Database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2" name="Google Shape;82;p3"/>
          <p:cNvPicPr preferRelativeResize="0"/>
          <p:nvPr/>
        </p:nvPicPr>
        <p:blipFill rotWithShape="1">
          <a:blip r:embed="rId3">
            <a:alphaModFix/>
          </a:blip>
          <a:srcRect b="0" l="0" r="15667" t="2505"/>
          <a:stretch/>
        </p:blipFill>
        <p:spPr>
          <a:xfrm>
            <a:off x="3946988" y="2236725"/>
            <a:ext cx="1287250" cy="130215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3"/>
          <p:cNvSpPr txBox="1"/>
          <p:nvPr/>
        </p:nvSpPr>
        <p:spPr>
          <a:xfrm>
            <a:off x="1824500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4" name="Google Shape;84;p3"/>
          <p:cNvSpPr txBox="1"/>
          <p:nvPr/>
        </p:nvSpPr>
        <p:spPr>
          <a:xfrm>
            <a:off x="5959600" y="3116163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3832363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6" name="Google Shape;86;p3"/>
          <p:cNvSpPr txBox="1"/>
          <p:nvPr/>
        </p:nvSpPr>
        <p:spPr>
          <a:xfrm>
            <a:off x="7552350" y="1587338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7" name="Google Shape;87;p3"/>
          <p:cNvSpPr txBox="1"/>
          <p:nvPr/>
        </p:nvSpPr>
        <p:spPr>
          <a:xfrm>
            <a:off x="1824500" y="2881863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5959600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3818613" y="392827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0" name="Google Shape;9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46763" y="1020000"/>
            <a:ext cx="1028775" cy="10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72868" y="3503701"/>
            <a:ext cx="1028775" cy="958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 rotWithShape="1">
          <a:blip r:embed="rId7">
            <a:alphaModFix/>
          </a:blip>
          <a:srcRect b="4799" l="19125" r="21681" t="6789"/>
          <a:stretch/>
        </p:blipFill>
        <p:spPr>
          <a:xfrm>
            <a:off x="3983450" y="1020000"/>
            <a:ext cx="1143624" cy="113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3"/>
          <p:cNvPicPr preferRelativeResize="0"/>
          <p:nvPr/>
        </p:nvPicPr>
        <p:blipFill rotWithShape="1">
          <a:blip r:embed="rId8">
            <a:alphaModFix/>
          </a:blip>
          <a:srcRect b="16769" l="7496" r="7683" t="0"/>
          <a:stretch/>
        </p:blipFill>
        <p:spPr>
          <a:xfrm>
            <a:off x="1900688" y="3303975"/>
            <a:ext cx="1320958" cy="95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3"/>
          <p:cNvPicPr preferRelativeResize="0"/>
          <p:nvPr/>
        </p:nvPicPr>
        <p:blipFill rotWithShape="1">
          <a:blip r:embed="rId9">
            <a:alphaModFix/>
          </a:blip>
          <a:srcRect b="15466" l="28184" r="28964" t="16547"/>
          <a:stretch/>
        </p:blipFill>
        <p:spPr>
          <a:xfrm>
            <a:off x="7797238" y="1950361"/>
            <a:ext cx="983519" cy="116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3"/>
          <p:cNvPicPr preferRelativeResize="0"/>
          <p:nvPr/>
        </p:nvPicPr>
        <p:blipFill rotWithShape="1">
          <a:blip r:embed="rId10">
            <a:alphaModFix/>
          </a:blip>
          <a:srcRect b="12769" l="20884" r="21467" t="13543"/>
          <a:stretch/>
        </p:blipFill>
        <p:spPr>
          <a:xfrm>
            <a:off x="6062475" y="1088525"/>
            <a:ext cx="1143637" cy="109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3"/>
          <p:cNvPicPr preferRelativeResize="0"/>
          <p:nvPr/>
        </p:nvPicPr>
        <p:blipFill rotWithShape="1">
          <a:blip r:embed="rId11">
            <a:alphaModFix/>
          </a:blip>
          <a:srcRect b="28371" l="0" r="0" t="30087"/>
          <a:stretch/>
        </p:blipFill>
        <p:spPr>
          <a:xfrm>
            <a:off x="3714163" y="4262100"/>
            <a:ext cx="1682175" cy="6988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3"/>
          <p:cNvSpPr txBox="1"/>
          <p:nvPr/>
        </p:nvSpPr>
        <p:spPr>
          <a:xfrm>
            <a:off x="3543438" y="3182625"/>
            <a:ext cx="216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1"/>
                </a:solidFill>
                <a:highlight>
                  <a:srgbClr val="9FC5E8"/>
                </a:highlight>
                <a:latin typeface="Georgia"/>
                <a:ea typeface="Georgia"/>
                <a:cs typeface="Georgia"/>
                <a:sym typeface="Georgia"/>
              </a:rPr>
              <a:t>Shared metadata</a:t>
            </a:r>
            <a:endParaRPr b="0" i="0" sz="1700" u="none" cap="none" strike="noStrike">
              <a:solidFill>
                <a:schemeClr val="dk1"/>
              </a:solidFill>
              <a:highlight>
                <a:srgbClr val="9FC5E8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9" name="Google Shape;99;p3"/>
          <p:cNvSpPr/>
          <p:nvPr/>
        </p:nvSpPr>
        <p:spPr>
          <a:xfrm flipH="1" rot="-5400000">
            <a:off x="4332600" y="3690787"/>
            <a:ext cx="583200" cy="184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"/>
          <p:cNvSpPr/>
          <p:nvPr/>
        </p:nvSpPr>
        <p:spPr>
          <a:xfrm flipH="1" rot="-562272">
            <a:off x="3182374" y="2903168"/>
            <a:ext cx="930417" cy="22041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/>
          <p:nvPr/>
        </p:nvSpPr>
        <p:spPr>
          <a:xfrm flipH="1" rot="-9214413">
            <a:off x="3018293" y="2066186"/>
            <a:ext cx="998318" cy="260146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 flipH="1" rot="-5400000">
            <a:off x="4345525" y="2169502"/>
            <a:ext cx="490200" cy="1701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 flipH="1" rot="8938521">
            <a:off x="5134948" y="2128522"/>
            <a:ext cx="919662" cy="252052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flipH="1" rot="-9836669">
            <a:off x="5308309" y="3113145"/>
            <a:ext cx="728933" cy="221618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5347975" y="2655074"/>
            <a:ext cx="2241000" cy="215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3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/>
          <p:nvPr/>
        </p:nvSpPr>
        <p:spPr>
          <a:xfrm>
            <a:off x="7552350" y="1647675"/>
            <a:ext cx="1473300" cy="1506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5916350" y="717325"/>
            <a:ext cx="1473300" cy="1506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5950600" y="3048788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3678363" y="3976350"/>
            <a:ext cx="1753800" cy="109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1824488" y="2881875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3819025" y="717325"/>
            <a:ext cx="1473300" cy="1468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824600" y="723550"/>
            <a:ext cx="1397100" cy="1384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 txBox="1"/>
          <p:nvPr>
            <p:ph type="title"/>
          </p:nvPr>
        </p:nvSpPr>
        <p:spPr>
          <a:xfrm>
            <a:off x="311700" y="93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320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CEDAR Madrigal Archive Imports All Data Weekly</a:t>
            </a:r>
            <a:endParaRPr b="1" sz="2320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9" name="Google Shape;119;p4"/>
          <p:cNvSpPr txBox="1"/>
          <p:nvPr/>
        </p:nvSpPr>
        <p:spPr>
          <a:xfrm>
            <a:off x="1824500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5959600" y="3116163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3832363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7552350" y="1587338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1824500" y="2881863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4" name="Google Shape;124;p4"/>
          <p:cNvSpPr txBox="1"/>
          <p:nvPr/>
        </p:nvSpPr>
        <p:spPr>
          <a:xfrm>
            <a:off x="5959600" y="66642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3818613" y="3928275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6" name="Google Shape;12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6763" y="1020000"/>
            <a:ext cx="1028775" cy="10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72868" y="3503701"/>
            <a:ext cx="1028775" cy="958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/>
          <p:cNvPicPr preferRelativeResize="0"/>
          <p:nvPr/>
        </p:nvPicPr>
        <p:blipFill rotWithShape="1">
          <a:blip r:embed="rId6">
            <a:alphaModFix/>
          </a:blip>
          <a:srcRect b="4799" l="19125" r="21681" t="6789"/>
          <a:stretch/>
        </p:blipFill>
        <p:spPr>
          <a:xfrm>
            <a:off x="3983450" y="1020000"/>
            <a:ext cx="1143624" cy="113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/>
          <p:cNvPicPr preferRelativeResize="0"/>
          <p:nvPr/>
        </p:nvPicPr>
        <p:blipFill rotWithShape="1">
          <a:blip r:embed="rId7">
            <a:alphaModFix/>
          </a:blip>
          <a:srcRect b="16769" l="7496" r="7683" t="0"/>
          <a:stretch/>
        </p:blipFill>
        <p:spPr>
          <a:xfrm>
            <a:off x="1900688" y="3303975"/>
            <a:ext cx="1320958" cy="95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4"/>
          <p:cNvPicPr preferRelativeResize="0"/>
          <p:nvPr/>
        </p:nvPicPr>
        <p:blipFill rotWithShape="1">
          <a:blip r:embed="rId8">
            <a:alphaModFix/>
          </a:blip>
          <a:srcRect b="15466" l="28184" r="28964" t="16547"/>
          <a:stretch/>
        </p:blipFill>
        <p:spPr>
          <a:xfrm>
            <a:off x="7797238" y="1950361"/>
            <a:ext cx="983519" cy="116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4"/>
          <p:cNvPicPr preferRelativeResize="0"/>
          <p:nvPr/>
        </p:nvPicPr>
        <p:blipFill rotWithShape="1">
          <a:blip r:embed="rId9">
            <a:alphaModFix/>
          </a:blip>
          <a:srcRect b="12769" l="20884" r="21467" t="13543"/>
          <a:stretch/>
        </p:blipFill>
        <p:spPr>
          <a:xfrm>
            <a:off x="6062475" y="1088525"/>
            <a:ext cx="1143637" cy="109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4"/>
          <p:cNvPicPr preferRelativeResize="0"/>
          <p:nvPr/>
        </p:nvPicPr>
        <p:blipFill rotWithShape="1">
          <a:blip r:embed="rId10">
            <a:alphaModFix/>
          </a:blip>
          <a:srcRect b="28371" l="0" r="0" t="30087"/>
          <a:stretch/>
        </p:blipFill>
        <p:spPr>
          <a:xfrm>
            <a:off x="3714163" y="4262100"/>
            <a:ext cx="1682175" cy="69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4"/>
          <p:cNvSpPr/>
          <p:nvPr/>
        </p:nvSpPr>
        <p:spPr>
          <a:xfrm rot="10237966">
            <a:off x="3154996" y="2994307"/>
            <a:ext cx="4338857" cy="209165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/>
          <p:nvPr/>
        </p:nvSpPr>
        <p:spPr>
          <a:xfrm flipH="1" rot="-10265948">
            <a:off x="3041558" y="2209485"/>
            <a:ext cx="4570035" cy="179389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/>
          <p:nvPr/>
        </p:nvSpPr>
        <p:spPr>
          <a:xfrm flipH="1" rot="-10280795">
            <a:off x="5058464" y="2190925"/>
            <a:ext cx="2536272" cy="186985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"/>
          <p:cNvSpPr/>
          <p:nvPr/>
        </p:nvSpPr>
        <p:spPr>
          <a:xfrm flipH="1" rot="1794796">
            <a:off x="7151011" y="1976935"/>
            <a:ext cx="544428" cy="16168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/>
          <p:nvPr/>
        </p:nvSpPr>
        <p:spPr>
          <a:xfrm flipH="1" rot="8434672">
            <a:off x="7225170" y="3143234"/>
            <a:ext cx="728943" cy="16498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/>
          <p:nvPr/>
        </p:nvSpPr>
        <p:spPr>
          <a:xfrm flipH="1" rot="-1079156">
            <a:off x="4099143" y="3266967"/>
            <a:ext cx="3655958" cy="189268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4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/>
          <p:nvPr>
            <p:ph type="title"/>
          </p:nvPr>
        </p:nvSpPr>
        <p:spPr>
          <a:xfrm>
            <a:off x="311700" y="169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What Kind of Data is Stored in Madrigal?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6" name="Google Shape;146;p5"/>
          <p:cNvSpPr txBox="1"/>
          <p:nvPr>
            <p:ph idx="1" type="body"/>
          </p:nvPr>
        </p:nvSpPr>
        <p:spPr>
          <a:xfrm>
            <a:off x="351300" y="2664246"/>
            <a:ext cx="8441400" cy="23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200 Diverse Instruments in Madrigal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Incoherent scatter radars (ISR): 28			Michelson Interferometers: 6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Lower/middle atmosphere radars: 21		Lidars: 10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Photometers: 7							Meteor radars: 18			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Fabry Perot Interferometers: 38			GNSS Total Electron Content (TEC)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Defense Meteorological Satellite Program (DMSP)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7" name="Google Shape;14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850" y="742450"/>
            <a:ext cx="1541799" cy="2055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5"/>
          <p:cNvSpPr txBox="1"/>
          <p:nvPr/>
        </p:nvSpPr>
        <p:spPr>
          <a:xfrm>
            <a:off x="1077450" y="2438050"/>
            <a:ext cx="8181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ISR</a:t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0" name="Google Shape;15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44775" y="720300"/>
            <a:ext cx="2989949" cy="194292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5"/>
          <p:cNvSpPr txBox="1"/>
          <p:nvPr/>
        </p:nvSpPr>
        <p:spPr>
          <a:xfrm>
            <a:off x="3473250" y="779575"/>
            <a:ext cx="9330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DMSP</a:t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2" name="Google Shape;152;p5"/>
          <p:cNvPicPr preferRelativeResize="0"/>
          <p:nvPr/>
        </p:nvPicPr>
        <p:blipFill rotWithShape="1">
          <a:blip r:embed="rId6">
            <a:alphaModFix/>
          </a:blip>
          <a:srcRect b="0" l="4624" r="4679" t="7791"/>
          <a:stretch/>
        </p:blipFill>
        <p:spPr>
          <a:xfrm>
            <a:off x="5531125" y="779575"/>
            <a:ext cx="3448875" cy="17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 txBox="1"/>
          <p:nvPr/>
        </p:nvSpPr>
        <p:spPr>
          <a:xfrm>
            <a:off x="6609813" y="2324550"/>
            <a:ext cx="129150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GNSS TEC</a:t>
            </a:r>
            <a:endParaRPr b="0" i="0" sz="1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4" name="Google Shape;154;p5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5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"/>
          <p:cNvSpPr txBox="1"/>
          <p:nvPr>
            <p:ph type="title"/>
          </p:nvPr>
        </p:nvSpPr>
        <p:spPr>
          <a:xfrm>
            <a:off x="311700" y="98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Madrigal is Open Source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0" name="Google Shape;16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6"/>
          <p:cNvPicPr preferRelativeResize="0"/>
          <p:nvPr/>
        </p:nvPicPr>
        <p:blipFill rotWithShape="1">
          <a:blip r:embed="rId4">
            <a:alphaModFix/>
          </a:blip>
          <a:srcRect b="68229" l="5085" r="5057" t="8842"/>
          <a:stretch/>
        </p:blipFill>
        <p:spPr>
          <a:xfrm>
            <a:off x="337762" y="645475"/>
            <a:ext cx="8468475" cy="304222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6"/>
          <p:cNvSpPr/>
          <p:nvPr/>
        </p:nvSpPr>
        <p:spPr>
          <a:xfrm>
            <a:off x="406450" y="1060225"/>
            <a:ext cx="1353600" cy="2419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6"/>
          <p:cNvSpPr txBox="1"/>
          <p:nvPr/>
        </p:nvSpPr>
        <p:spPr>
          <a:xfrm>
            <a:off x="2644050" y="3014350"/>
            <a:ext cx="3855900" cy="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sng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www.openmadrigal.org</a:t>
            </a:r>
            <a:endParaRPr b="1" i="0" sz="2200" u="sng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6</a:t>
            </a:r>
            <a:endParaRPr b="0" i="0" sz="10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1810875" y="1060225"/>
            <a:ext cx="953700" cy="2640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37125" y="3783300"/>
            <a:ext cx="749175" cy="7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6"/>
          <p:cNvPicPr preferRelativeResize="0"/>
          <p:nvPr/>
        </p:nvPicPr>
        <p:blipFill rotWithShape="1">
          <a:blip r:embed="rId6">
            <a:alphaModFix/>
          </a:blip>
          <a:srcRect b="4799" l="19125" r="21681" t="6789"/>
          <a:stretch/>
        </p:blipFill>
        <p:spPr>
          <a:xfrm>
            <a:off x="2208100" y="3798525"/>
            <a:ext cx="722074" cy="71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6"/>
          <p:cNvPicPr preferRelativeResize="0"/>
          <p:nvPr/>
        </p:nvPicPr>
        <p:blipFill rotWithShape="1">
          <a:blip r:embed="rId7">
            <a:alphaModFix/>
          </a:blip>
          <a:srcRect b="12769" l="20884" r="21467" t="13543"/>
          <a:stretch/>
        </p:blipFill>
        <p:spPr>
          <a:xfrm>
            <a:off x="1285450" y="3798500"/>
            <a:ext cx="749166" cy="718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573575" y="3849237"/>
            <a:ext cx="662900" cy="617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6"/>
          <p:cNvPicPr preferRelativeResize="0"/>
          <p:nvPr/>
        </p:nvPicPr>
        <p:blipFill rotWithShape="1">
          <a:blip r:embed="rId9">
            <a:alphaModFix/>
          </a:blip>
          <a:srcRect b="16769" l="7496" r="7683" t="0"/>
          <a:stretch/>
        </p:blipFill>
        <p:spPr>
          <a:xfrm>
            <a:off x="3173846" y="3824404"/>
            <a:ext cx="919599" cy="66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6"/>
          <p:cNvPicPr preferRelativeResize="0"/>
          <p:nvPr/>
        </p:nvPicPr>
        <p:blipFill rotWithShape="1">
          <a:blip r:embed="rId10">
            <a:alphaModFix/>
          </a:blip>
          <a:srcRect b="28371" l="0" r="0" t="30087"/>
          <a:stretch/>
        </p:blipFill>
        <p:spPr>
          <a:xfrm>
            <a:off x="5256776" y="3919825"/>
            <a:ext cx="1146330" cy="4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6"/>
          <p:cNvPicPr preferRelativeResize="0"/>
          <p:nvPr/>
        </p:nvPicPr>
        <p:blipFill rotWithShape="1">
          <a:blip r:embed="rId11">
            <a:alphaModFix/>
          </a:blip>
          <a:srcRect b="15466" l="28184" r="28964" t="16547"/>
          <a:stretch/>
        </p:blipFill>
        <p:spPr>
          <a:xfrm>
            <a:off x="7488846" y="3765016"/>
            <a:ext cx="662907" cy="7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7"/>
          <p:cNvSpPr txBox="1"/>
          <p:nvPr>
            <p:ph type="title"/>
          </p:nvPr>
        </p:nvSpPr>
        <p:spPr>
          <a:xfrm>
            <a:off x="311700" y="185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The CEDAR Madrigal Database Format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8" name="Google Shape;178;p7"/>
          <p:cNvSpPr txBox="1"/>
          <p:nvPr>
            <p:ph idx="1" type="body"/>
          </p:nvPr>
        </p:nvSpPr>
        <p:spPr>
          <a:xfrm>
            <a:off x="311700" y="833650"/>
            <a:ext cx="3911700" cy="35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05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6418">
                <a:latin typeface="Georgia"/>
                <a:ea typeface="Georgia"/>
                <a:cs typeface="Georgia"/>
                <a:sym typeface="Georgia"/>
              </a:rPr>
              <a:t>Underlying data format is HDF5</a:t>
            </a:r>
            <a:endParaRPr sz="6418">
              <a:latin typeface="Georgia"/>
              <a:ea typeface="Georgia"/>
              <a:cs typeface="Georgia"/>
              <a:sym typeface="Georgia"/>
            </a:endParaRPr>
          </a:p>
          <a:p>
            <a:pPr indent="-3305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6418">
                <a:latin typeface="Georgia"/>
                <a:ea typeface="Georgia"/>
                <a:cs typeface="Georgia"/>
                <a:sym typeface="Georgia"/>
              </a:rPr>
              <a:t>Well-defined parameters with standardized descriptions, units</a:t>
            </a:r>
            <a:endParaRPr sz="6418">
              <a:latin typeface="Georgia"/>
              <a:ea typeface="Georgia"/>
              <a:cs typeface="Georgia"/>
              <a:sym typeface="Georgia"/>
            </a:endParaRPr>
          </a:p>
          <a:p>
            <a:pPr indent="-3305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6418">
                <a:latin typeface="Georgia"/>
                <a:ea typeface="Georgia"/>
                <a:cs typeface="Georgia"/>
                <a:sym typeface="Georgia"/>
              </a:rPr>
              <a:t>All parameters have corresponding uncertainty parameters</a:t>
            </a:r>
            <a:endParaRPr sz="6418">
              <a:latin typeface="Georgia"/>
              <a:ea typeface="Georgia"/>
              <a:cs typeface="Georgia"/>
              <a:sym typeface="Georgia"/>
            </a:endParaRPr>
          </a:p>
          <a:p>
            <a:pPr indent="-3305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6418">
                <a:latin typeface="Georgia"/>
                <a:ea typeface="Georgia"/>
                <a:cs typeface="Georgia"/>
                <a:sym typeface="Georgia"/>
              </a:rPr>
              <a:t>Missing and assumed values included </a:t>
            </a:r>
            <a:endParaRPr sz="6418">
              <a:latin typeface="Georgia"/>
              <a:ea typeface="Georgia"/>
              <a:cs typeface="Georgia"/>
              <a:sym typeface="Georgia"/>
            </a:endParaRPr>
          </a:p>
          <a:p>
            <a:pPr indent="-33052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●"/>
            </a:pPr>
            <a:r>
              <a:rPr lang="en" sz="6418">
                <a:latin typeface="Georgia"/>
                <a:ea typeface="Georgia"/>
                <a:cs typeface="Georgia"/>
                <a:sym typeface="Georgia"/>
              </a:rPr>
              <a:t>Well-defined parameter standards allow for the existence of a derivation engine, given a geographic location and datetime</a:t>
            </a:r>
            <a:endParaRPr sz="6418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9" name="Google Shape;17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7"/>
          <p:cNvPicPr preferRelativeResize="0"/>
          <p:nvPr/>
        </p:nvPicPr>
        <p:blipFill rotWithShape="1">
          <a:blip r:embed="rId4">
            <a:alphaModFix/>
          </a:blip>
          <a:srcRect b="12219" l="8702" r="16340" t="22748"/>
          <a:stretch/>
        </p:blipFill>
        <p:spPr>
          <a:xfrm>
            <a:off x="4455150" y="1017725"/>
            <a:ext cx="4062551" cy="354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7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7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>
            <p:ph type="title"/>
          </p:nvPr>
        </p:nvSpPr>
        <p:spPr>
          <a:xfrm>
            <a:off x="311700" y="113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CEDAR File Format: Structured HDF5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Google Shape;187;p8"/>
          <p:cNvSpPr txBox="1"/>
          <p:nvPr>
            <p:ph idx="1" type="body"/>
          </p:nvPr>
        </p:nvSpPr>
        <p:spPr>
          <a:xfrm>
            <a:off x="311700" y="1152475"/>
            <a:ext cx="4878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Self-describing data: all parameters/units defined, notes/definitions included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Table Layout always given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●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Array Layout is default if independent parameters are given 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8" name="Google Shape;188;p8"/>
          <p:cNvPicPr preferRelativeResize="0"/>
          <p:nvPr/>
        </p:nvPicPr>
        <p:blipFill rotWithShape="1">
          <a:blip r:embed="rId3">
            <a:alphaModFix/>
          </a:blip>
          <a:srcRect b="31332" l="64815" r="7955" t="32416"/>
          <a:stretch/>
        </p:blipFill>
        <p:spPr>
          <a:xfrm>
            <a:off x="5929975" y="731425"/>
            <a:ext cx="2697574" cy="383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8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8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"/>
          <p:cNvSpPr txBox="1"/>
          <p:nvPr>
            <p:ph type="title"/>
          </p:nvPr>
        </p:nvSpPr>
        <p:spPr>
          <a:xfrm>
            <a:off x="311700" y="130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>
                <a:solidFill>
                  <a:srgbClr val="A61C00"/>
                </a:solidFill>
                <a:latin typeface="Verdana"/>
                <a:ea typeface="Verdana"/>
                <a:cs typeface="Verdana"/>
                <a:sym typeface="Verdana"/>
              </a:rPr>
              <a:t>Madrigal Metadata Model</a:t>
            </a:r>
            <a:endParaRPr b="1">
              <a:solidFill>
                <a:srgbClr val="A61C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6" name="Google Shape;196;p9"/>
          <p:cNvSpPr txBox="1"/>
          <p:nvPr/>
        </p:nvSpPr>
        <p:spPr>
          <a:xfrm>
            <a:off x="311700" y="696675"/>
            <a:ext cx="48318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site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- a facility with scientists and a Madrigal installation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7" name="Google Shape;197;p9"/>
          <p:cNvSpPr txBox="1"/>
          <p:nvPr/>
        </p:nvSpPr>
        <p:spPr>
          <a:xfrm>
            <a:off x="311700" y="1380255"/>
            <a:ext cx="40452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Instruments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- ground based (set location) or satellites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8" name="Google Shape;198;p9"/>
          <p:cNvSpPr txBox="1"/>
          <p:nvPr/>
        </p:nvSpPr>
        <p:spPr>
          <a:xfrm>
            <a:off x="311700" y="2018200"/>
            <a:ext cx="41433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Experiments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- limited duration, single PI contact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9" name="Google Shape;199;p9"/>
          <p:cNvSpPr txBox="1"/>
          <p:nvPr/>
        </p:nvSpPr>
        <p:spPr>
          <a:xfrm>
            <a:off x="311700" y="2759500"/>
            <a:ext cx="37506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Experiment files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- data from one analysis of the experiment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0" name="Google Shape;200;p9"/>
          <p:cNvSpPr txBox="1"/>
          <p:nvPr/>
        </p:nvSpPr>
        <p:spPr>
          <a:xfrm>
            <a:off x="311700" y="3534850"/>
            <a:ext cx="34737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Records</a:t>
            </a: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 - measurement over a single period of time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1" name="Google Shape;20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424700"/>
            <a:ext cx="2259100" cy="7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9"/>
          <p:cNvSpPr/>
          <p:nvPr/>
        </p:nvSpPr>
        <p:spPr>
          <a:xfrm>
            <a:off x="5553325" y="130450"/>
            <a:ext cx="1397100" cy="1384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37488" y="485875"/>
            <a:ext cx="1028775" cy="102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9"/>
          <p:cNvSpPr txBox="1"/>
          <p:nvPr/>
        </p:nvSpPr>
        <p:spPr>
          <a:xfrm>
            <a:off x="5515213" y="130450"/>
            <a:ext cx="14733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Madrigal DB</a:t>
            </a:r>
            <a:endParaRPr b="0" i="0" sz="17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5" name="Google Shape;20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53313" y="1640350"/>
            <a:ext cx="1397100" cy="1862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9"/>
          <p:cNvPicPr preferRelativeResize="0"/>
          <p:nvPr/>
        </p:nvPicPr>
        <p:blipFill rotWithShape="1">
          <a:blip r:embed="rId6">
            <a:alphaModFix/>
          </a:blip>
          <a:srcRect b="9194" l="17618" r="17076" t="12014"/>
          <a:stretch/>
        </p:blipFill>
        <p:spPr>
          <a:xfrm>
            <a:off x="5643663" y="3534850"/>
            <a:ext cx="1216451" cy="146767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9"/>
          <p:cNvSpPr txBox="1"/>
          <p:nvPr/>
        </p:nvSpPr>
        <p:spPr>
          <a:xfrm>
            <a:off x="7378075" y="793350"/>
            <a:ext cx="1473300" cy="12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Data shared among all Madrigal sites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8" name="Google Shape;208;p9"/>
          <p:cNvSpPr txBox="1"/>
          <p:nvPr/>
        </p:nvSpPr>
        <p:spPr>
          <a:xfrm>
            <a:off x="7291825" y="3061350"/>
            <a:ext cx="1645800" cy="12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Data unique to one Madrigal site</a:t>
            </a:r>
            <a:endParaRPr b="0" i="0" sz="1800" u="none" cap="none" strike="noStrike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9" name="Google Shape;209;p9"/>
          <p:cNvSpPr/>
          <p:nvPr/>
        </p:nvSpPr>
        <p:spPr>
          <a:xfrm flipH="1" rot="-5400000">
            <a:off x="7681375" y="2474244"/>
            <a:ext cx="866700" cy="3075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9"/>
          <p:cNvSpPr txBox="1"/>
          <p:nvPr/>
        </p:nvSpPr>
        <p:spPr>
          <a:xfrm>
            <a:off x="8952925" y="0"/>
            <a:ext cx="1656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595959"/>
                </a:solidFill>
                <a:latin typeface="Georgia"/>
                <a:ea typeface="Georgia"/>
                <a:cs typeface="Georgia"/>
                <a:sym typeface="Georgia"/>
              </a:rPr>
              <a:t>9</a:t>
            </a:r>
            <a:endParaRPr b="0" i="0" sz="1000" u="none" cap="none" strike="noStrike">
              <a:solidFill>
                <a:srgbClr val="59595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